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6b610121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6b610121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b610121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6b610121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b610121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6b610121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6b610121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6b610121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6b610121d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6b610121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6b610121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6b610121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6b610121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6b610121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6b610121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6b610121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6b61012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6b61012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6b610121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6b610121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b61012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b61012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6b610121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6b610121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6b61012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6b61012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6b610121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6b610121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7b876ec0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7b876ec0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7b876ec0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7b876ec0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7b876ec0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7b876ec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7b876ec0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7b876ec0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7d6d1e5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7d6d1e5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7d6d1e5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7d6d1e5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7d6d1e52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7d6d1e52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6b610121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6b610121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7d6d1e52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7d6d1e5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7d6d1e52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7d6d1e52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6b610121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6b610121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6b610121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6b610121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6b610121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6b610121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6b610121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6b610121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6b610121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6b610121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6b610121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6b61012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hyperlink" Target="https://www.youtube.com/watch?v=iTVyQMdVkB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hyperlink" Target="https://www.youtube.com/watch?v=Jco6ANUD6G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hyperlink" Target="https://www.youtube.com/watch?v=MBCO5hUGBT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google.com/forms/d/e/1FAIpQLSdhvjJoYHIeg-2XNNDOLrp9vT00V0zlQchRiYzC5vu-hECNkw/viewform?usp=sf_link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hyperlink" Target="https://www.youtube.com/watch?v=iZcvAI8puu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Transmission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1153600" y="459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Example of Packet Switching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403275" y="4782675"/>
            <a:ext cx="407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25" y="1031875"/>
            <a:ext cx="4418774" cy="39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450" y="1423500"/>
            <a:ext cx="4267199" cy="3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0025"/>
            <a:ext cx="8719073" cy="42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128025" y="939725"/>
            <a:ext cx="908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Disadvantages of Packet Switching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07725"/>
            <a:ext cx="8812216" cy="328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1061225" y="382050"/>
            <a:ext cx="6689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</a:rPr>
              <a:t>Transmission Modes</a:t>
            </a:r>
            <a:endParaRPr b="1" sz="2700">
              <a:solidFill>
                <a:schemeClr val="dk1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00" y="1343950"/>
            <a:ext cx="7913724" cy="35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50" y="811100"/>
            <a:ext cx="8759374" cy="42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1191275" y="644700"/>
            <a:ext cx="653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Serial and Parallel Data Transmission</a:t>
            </a:r>
            <a:endParaRPr b="1" sz="180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25" y="1389300"/>
            <a:ext cx="8380949" cy="35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2929125" y="1948075"/>
            <a:ext cx="73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0025"/>
            <a:ext cx="8789152" cy="38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1751875" y="4849175"/>
            <a:ext cx="47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https://www.youtube.com/watch?v=iTVyQMdVkBs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0025"/>
            <a:ext cx="8691051" cy="413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50" y="1775975"/>
            <a:ext cx="8278397" cy="336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9775" y="106125"/>
            <a:ext cx="4295074" cy="16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0025"/>
            <a:ext cx="8733101" cy="37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>
            <a:off x="1583700" y="4835175"/>
            <a:ext cx="54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https://www.youtube.com/watch?v=Jco6ANUD6GY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31975" y="2205025"/>
            <a:ext cx="4075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Types and methods of data transmission: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lang="en-GB" sz="1500"/>
              <a:t>Data Packets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lang="en-GB" sz="1500"/>
              <a:t>Data Transmission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lang="en-GB" sz="1500"/>
              <a:t>Universal Serial Bus (USB)</a:t>
            </a:r>
            <a:endParaRPr sz="1500"/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6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Topics to be covered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507175" y="2144300"/>
            <a:ext cx="432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Methods of error detection: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lang="en-GB" sz="1500"/>
              <a:t>The need to check for errors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lang="en-GB" sz="1500"/>
              <a:t>Parity checks, checksum, echo check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lang="en-GB" sz="1500"/>
              <a:t>Check Digits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lang="en-GB" sz="1500"/>
              <a:t>Automatic Repeat Requests (ARQs)</a:t>
            </a:r>
            <a:endParaRPr sz="1500"/>
          </a:p>
        </p:txBody>
      </p:sp>
      <p:sp>
        <p:nvSpPr>
          <p:cNvPr id="65" name="Google Shape;65;p14"/>
          <p:cNvSpPr txBox="1"/>
          <p:nvPr/>
        </p:nvSpPr>
        <p:spPr>
          <a:xfrm>
            <a:off x="1544800" y="4120400"/>
            <a:ext cx="51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Symmetric and Asymmetric Encryption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/>
        </p:nvSpPr>
        <p:spPr>
          <a:xfrm>
            <a:off x="913200" y="332525"/>
            <a:ext cx="74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0000" lvl="0" marL="540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Parity Check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560200" y="877275"/>
            <a:ext cx="800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It is a form of error detection where an extra bit (the parity bit) is added to a string of binary code to ensure the number of 1-bits are either </a:t>
            </a:r>
            <a:r>
              <a:rPr b="1" lang="en-GB" sz="1800">
                <a:solidFill>
                  <a:schemeClr val="dk1"/>
                </a:solidFill>
              </a:rPr>
              <a:t>even</a:t>
            </a:r>
            <a:r>
              <a:rPr lang="en-GB" sz="1800">
                <a:solidFill>
                  <a:schemeClr val="dk1"/>
                </a:solidFill>
              </a:rPr>
              <a:t> or </a:t>
            </a:r>
            <a:r>
              <a:rPr b="1" lang="en-GB" sz="1800">
                <a:solidFill>
                  <a:schemeClr val="dk1"/>
                </a:solidFill>
              </a:rPr>
              <a:t>odd</a:t>
            </a:r>
            <a:r>
              <a:rPr lang="en-GB" sz="1800">
                <a:solidFill>
                  <a:schemeClr val="dk1"/>
                </a:solidFill>
              </a:rPr>
              <a:t>.</a:t>
            </a:r>
            <a:endParaRPr sz="2100"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16175"/>
            <a:ext cx="8817199" cy="33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0023"/>
            <a:ext cx="8779167" cy="4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900" y="1429525"/>
            <a:ext cx="6124041" cy="35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276325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25" y="768311"/>
            <a:ext cx="8623201" cy="4222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76525"/>
            <a:ext cx="8615850" cy="43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25" y="765100"/>
            <a:ext cx="8775149" cy="43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Check Digits</a:t>
            </a:r>
            <a:endParaRPr b="1"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311700" y="1152475"/>
            <a:ext cx="8832300" cy="3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850"/>
              <a:t>A check digit is the final digit included in a code; it is calculated from all the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850"/>
              <a:t>other digits in the code. Check digits are used for barcodes on products, such as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850"/>
              <a:t>International Standard Book Numbers (ISBN) and Vehicle Identification Numbers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850"/>
              <a:t>(VIN). 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850"/>
              <a:t>Check digits are used to identify errors in data entry caused by mis-typing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850"/>
              <a:t>or mis-scanning a barcode. They can usually detect the following types of error: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850"/>
              <a:t>» an incorrect digit entered, for example 5327 entered instead of 5307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850"/>
              <a:t>» transposition errors where two numbers have changed order, for example 5037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850"/>
              <a:t>instead of 5307, and so on.</a:t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850"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25" y="868925"/>
            <a:ext cx="8622075" cy="41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73300"/>
            <a:ext cx="8520599" cy="397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 txBox="1"/>
          <p:nvPr/>
        </p:nvSpPr>
        <p:spPr>
          <a:xfrm>
            <a:off x="2256425" y="4779100"/>
            <a:ext cx="5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https://www.youtube.com/watch?v=MBCO5hUGBTo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Plaintext and Ciphertext</a:t>
            </a:r>
            <a:endParaRPr b="1"/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00" y="1152475"/>
            <a:ext cx="24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00"/>
              <a:t>The original data being sent is known as </a:t>
            </a:r>
            <a:r>
              <a:rPr lang="en-GB" sz="2100">
                <a:solidFill>
                  <a:srgbClr val="980000"/>
                </a:solidFill>
              </a:rPr>
              <a:t>plaintext</a:t>
            </a:r>
            <a:r>
              <a:rPr lang="en-GB" sz="2100"/>
              <a:t>. Once it has gone through an encryption algorithm, it produces </a:t>
            </a:r>
            <a:r>
              <a:rPr lang="en-GB" sz="2100">
                <a:solidFill>
                  <a:srgbClr val="980000"/>
                </a:solidFill>
              </a:rPr>
              <a:t>ciphertext</a:t>
            </a:r>
            <a:r>
              <a:rPr lang="en-GB" sz="2100"/>
              <a:t>.</a:t>
            </a:r>
            <a:endParaRPr sz="2100"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125" y="1170125"/>
            <a:ext cx="6386476" cy="37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Symmetric Encryption</a:t>
            </a:r>
            <a:endParaRPr b="1"/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311700" y="1394550"/>
            <a:ext cx="32340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Symmetric-Key encryption the message is being encrypted by using a key and the same key is used to decrypt the message which makes it easy to use but less secure.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175" y="1247350"/>
            <a:ext cx="5104324" cy="22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350375" y="3840100"/>
            <a:ext cx="8481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It also requires a safe method to transfer the key from one party to another. Communicating parties must have the same key in order to achieve secure communication.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623400" y="874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Why is there a need for data transmission?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51850" y="1614225"/>
            <a:ext cx="86160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Data is frequently transferred from one device to another. The two devices could be in the same building or thousands of kilometres away.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The following should be kept in mind while transmitting data: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Both"/>
            </a:pPr>
            <a:r>
              <a:rPr lang="en-GB" sz="1800">
                <a:solidFill>
                  <a:srgbClr val="595959"/>
                </a:solidFill>
              </a:rPr>
              <a:t>how the data is transmitted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Both"/>
            </a:pPr>
            <a:r>
              <a:rPr lang="en-GB" sz="1800">
                <a:solidFill>
                  <a:srgbClr val="595959"/>
                </a:solidFill>
              </a:rPr>
              <a:t>how can errors following transmission be detected and can the data be recovered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arenBoth"/>
            </a:pPr>
            <a:r>
              <a:rPr lang="en-GB" sz="1800">
                <a:solidFill>
                  <a:srgbClr val="595959"/>
                </a:solidFill>
              </a:rPr>
              <a:t>the role of encryption to make sure data that falls into the wrong hands can’t be used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11700" y="2493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11700" y="3201150"/>
            <a:ext cx="8520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As</a:t>
            </a:r>
            <a:r>
              <a:rPr b="1" lang="en-GB"/>
              <a:t>ymmetric Encryption</a:t>
            </a:r>
            <a:endParaRPr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311700" y="1152475"/>
            <a:ext cx="3822600" cy="24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With this approach, a pair of linked keys is used and consists of a public key, used to encrypt data and a private key used to decrypt data. Both keys are different but related.</a:t>
            </a:r>
            <a:endParaRPr/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770" y="1152470"/>
            <a:ext cx="4526526" cy="25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/>
          <p:nvPr/>
        </p:nvSpPr>
        <p:spPr>
          <a:xfrm>
            <a:off x="378400" y="4008275"/>
            <a:ext cx="845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</a:rPr>
              <a:t>The public key is available to everyone who wishes to send a message. On the other hand, the private key is kept at a secure place by the owner of the public key.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</a:t>
            </a:r>
            <a:endParaRPr b="1"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1418900" y="1937325"/>
            <a:ext cx="6822000" cy="20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https://docs.google.com/forms/d/e/1FAIpQLSdhvjJoYHIeg-2XNNDOLrp9vT00V0zlQchRiYzC5vu-hECNkw/viewform?usp=sf_link</a:t>
            </a: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11700" y="707625"/>
            <a:ext cx="779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376975" y="10264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29600" y="2851200"/>
            <a:ext cx="828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2307000" y="3483725"/>
            <a:ext cx="453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00" y="812875"/>
            <a:ext cx="8380426" cy="38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1821900" y="4743300"/>
            <a:ext cx="50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 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https://www.youtube.com/watch?v=iZcvAI8puu0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541675" y="787100"/>
            <a:ext cx="143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21242C"/>
              </a:solidFill>
              <a:highlight>
                <a:schemeClr val="lt1"/>
              </a:highlight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87100"/>
            <a:ext cx="8615852" cy="4072851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423400" y="821425"/>
            <a:ext cx="19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50" y="764550"/>
            <a:ext cx="8619226" cy="414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311700" y="740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21002"/>
            <a:ext cx="8679901" cy="417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1089950" y="452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54925"/>
            <a:ext cx="8835727" cy="41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-1186100" y="1524750"/>
            <a:ext cx="582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125"/>
            <a:ext cx="601498" cy="60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25" y="831400"/>
            <a:ext cx="8913551" cy="40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